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0" r:id="rId6"/>
    <p:sldId id="275" r:id="rId7"/>
    <p:sldId id="274" r:id="rId8"/>
    <p:sldId id="276" r:id="rId9"/>
    <p:sldId id="259" r:id="rId10"/>
    <p:sldId id="346" r:id="rId11"/>
    <p:sldId id="309" r:id="rId12"/>
    <p:sldId id="277" r:id="rId13"/>
    <p:sldId id="310" r:id="rId14"/>
    <p:sldId id="291" r:id="rId15"/>
    <p:sldId id="311" r:id="rId16"/>
    <p:sldId id="347" r:id="rId17"/>
    <p:sldId id="263" r:id="rId18"/>
    <p:sldId id="348" r:id="rId19"/>
    <p:sldId id="313" r:id="rId20"/>
    <p:sldId id="349" r:id="rId21"/>
    <p:sldId id="265" r:id="rId22"/>
    <p:sldId id="272" r:id="rId23"/>
    <p:sldId id="350" r:id="rId24"/>
    <p:sldId id="287" r:id="rId25"/>
    <p:sldId id="316" r:id="rId26"/>
    <p:sldId id="288" r:id="rId27"/>
    <p:sldId id="317" r:id="rId28"/>
    <p:sldId id="319" r:id="rId29"/>
    <p:sldId id="289" r:id="rId30"/>
    <p:sldId id="320" r:id="rId31"/>
    <p:sldId id="290" r:id="rId32"/>
    <p:sldId id="321" r:id="rId33"/>
    <p:sldId id="341" r:id="rId34"/>
    <p:sldId id="323" r:id="rId35"/>
    <p:sldId id="342" r:id="rId36"/>
    <p:sldId id="325" r:id="rId37"/>
    <p:sldId id="351" r:id="rId38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 ye" initials="w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gs" Target="tags/tag1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4T22:07:1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5957.09 3743.01,'7'0,"-1"0,8 0,-1 0,-6 0,40 0,13 0,-46 13,53-13,-34 0,28 13,-55-13,8 0,19 0,-19 0,-1 0,7 0,0 0,7 0,-13 0,-8 0,21 0,-7 0,0 0,-6 0,-1 0,1 0,-8 0,8 0,-1 0,-6 0,6 0,21 0,-7 0,-21 0,21 0,-20 0,6 0,14 0,13 0,-13 0,-13 0,19 0,-26 0,6 0,14 0,-20 0,6 0,1 0,-8 0,-6 14,14-14,-1 0,-6 0,6 0,14 7,-20-7,20 0,-21 0,35 13,-21-13,0 0,7 0,-20 0,6 0,14 0,-7 0,0 0,7 0,6 0,-13 0,-6 0,6 0,-7 0,1 0,-1-7,-6 7,6 0,1 0,-7 0,19 0,-12 0,6-6,7 6,-21-14,8 14,-1 0,-6 0,-7-13,13 13,1 0,-1-14,-6 14,6-6,1 6,6-14,-7 14,-6-13,-7 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4T22:07:1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6160.7 4071.01,'14'0,"-1"0,7 0,-6 0,39 0,21 7,20-7,-34 13,-46-13,6 14,40-14,-19 0,-28 0,7 0,7 0,-14 0,-6 0,7 0,32 0,22 0,-21 0,-34 0,20 0,-26 0,7 0,12 0,8 0,-27 0,6 13,1-13,-8 0,8 0,-1 0,0 0,21 0,-34 7,20-7,7 0,-20 0,20 0,-27 13,67-13,-34 0,-19 0,32 0,-39 14,27-14,-21 0,34 0,-13 0,-21 0,7 0,-6 0,-14 7,13-7,-6 0,26 0,-6 0,-13 0,26 0,-27 0,1 0,-8 0,8 0,13 0,26 13,-6-13,-13 0,-1 0,-19 0,39 0,-39 0,19 0,75 0,-55 0,21 13,-67-13,53 0,-6 0,-41 0,21 0,-21 0,7 0,7 0,-20 0,20 0,-7 0,7 0,-7 0,27 0,-14 0,1 0,-21 0,1 0,6 0,0 0,20-6,-20 6,0 0,14-14,-7 14,-7 0,7 0,-21 0,21 0,-13 0,6 0,-7 0,-6 0,73 7,-66-7,19 0,-19 0,19 13,-19-13,19 0,1 0,-1 0,-19 0,-7 0,19 0,-12 0,-8 0,21 0,-20 0,6 0,14 0,-20 0,6 0,7 0,-6 0,19 0,14 0,-33 0,-7 0,33 0,-34 0,28 0,-7 0,6 0,-19 0,-7 0,6 0,0 0,7 0,7 0,-7 0,-6 0,19 0,-33-6,21 6,5 0,-19 0,20 0,-20 0,6 0,0 0,1 0,-7 0,6 0,0 0,-6 0,7 0,-1 6,-6-6,19 0,-5 0,-8 0,0 0,8 0,-8 0,0 0,-6 0,7 0,-1 0,-6 0,6 0,0 0,1 0,-7 0,6 0,0 0,-6 0,7 0,-1 0,-6 0,6 0,14 0,-27-6,7 6,6 0,-13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4T22:07:1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5608.09 3226.01,'14'0,"-1"0,-6 0,33 0,20 0,-26 0,13 0,-27 0,60 0,-33 7,-33-7,33 0,-47 6,40-6,-27 0,14 14,-20-14,20 13,-21-13,155 14,-140-14,-8 0,0 0,1 0,-7 0,6 0,7 0,-7 0,1-7,6 7,7 0,-20 0,19 0,-5 0,-8 0,20 0,-19 0,6 0,-7 0,-6 0,33 0,-33 0,20 0,-20 0,40 0,-14 7,-19-7,19 0,-33 13,14-13,-1 0,20 14,1-8,-21-6,8 0,-8 0,21 14,-21-14,0 0,7 0,-6 0,-14 13,20-13,14 0,13 0,-14 0,7 0,-20 0,-6 0,6 0,0 0,7 0,-7 0,14 0,-8 0,-12 0,26 14,-13-14,-20 0,6 0,0 0,21 0,-14 0,-6 0,12 0,-6 0,-6 0,-7 0,26-7,7 7,-6 0,-27 0,6 0,-13-14,34 14,13 0,-34 0,21 0,-21 0,7 0,14 0,-21 0,7 0,7 0,-7 0,7 0,-20 0,40 0,-21 0,-12 0,-7 0,19 0,-19 0,7 0,73 0,-74 0,1 0,6 7,6-7,-19 0,20 14,-20-14,6 0,14 0,-20 0,26 0,-6 0,-14 0,8 0,-1 0,7 0,-21 0,8-7,-1 7,1 0,-8 0,8 0,-1 0,-6 0,-7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4T22:07:1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17271.1 6817.06,'14'0,"0"0,0 0,6 0,-6 0,0 0,7 0,-7 0,6 0,-6 0,0 0,7 0,-1 0,15 0,-21 0,20 0,-20 0,7 0,-7 0,14 0,6 0,-13 0,-21-14,14 14,-1 0,-6 0,7-7,0 7,7 0,0 0,-8-14,15 14,-28-14,7 14,7 0,0 0,-7-13,6 13,1 0,7 0,7 0,-22 0,8 0,0 0,-7 0,7 0,0-7,0 7,-8 0,8 0,0-14,7 14,-7 0,0 0,-8-14,8 7,-14-7,14 14,-14-14,0 1,0 6,7 7,-7-14,14 0,-14-7,0 8,14-1,-14 7,0-7,0 0,0 7,0-7,0 1,0 6,-7 7,7-14,-14 14,14-14,-7 14,7-14,-14 14,0 0,7 0,-6 0,-1 0,0 0,14 7,-7-7,-7 0,0 0,7 0,-20 0,6 0,-7 0,21 0,-6 0,-8 0,-7 0,14 0,8 0,-8 0,0 0,7 0,-7 0,-20 0,6 0,-7 0,15 0,-8 0,21 0,-7 0,-7 0,8 0,-1 0,0 0,7 0,-7 0,0 0,7 0,-6 0,-1 0,0 0,7 0,-7 0,0 0,7 0,-6 0,-1 0,7 0,-7 0,0 0,14 14,-14-14,8 0,-8 0,14 14,-14-14,7 0,7 7,-14-7,14 13,-14-13,14 14,-14-14,14 7,-6-7,6 14,-14-14,14 14,0-7,-14-7,14 14,-7-1,7 1,-14-7,14 7,-14-14,14 14,-7-14,7 7,0 7,-13-14,13 13,-14-13,14 14,0-7,0 7,0 0,7-14,-7 7,0 7,13-14,-13 13,7-13,-7 14,14-14,0 0,-7 0,-7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4T22:07:1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13295.1 5220.06,'14'0,"0"0,-7 0,21 0,-21 0,6 0,1 0,21 0,13 0,1 14,-42-14,41 0,0 13,-34-13,0 0,41 7,-27-7,-21 0,21 0,-8 0,-6 0,0 0,-7 0,7 0,0 0,-8 0,8 0,0 0,7 0,-7 0,20 0,-20 0,-7 0,7 0,13 0,-20 0,7 0,7 0,-7 0,0 0,-7 0,6 0,1 0,7 0,-7 0,6 0,-6 0,21 0,-1 0,8 0,-21-14,-1 14,-6 0,0-13,-7 13,21 0,-8 0,-6 0,0 0,7 0,6-14,8 14,-14 0,0-7,-8 7,1 0,7 0,-7 0,0 0,-8 0,8 0,0 0,0 0,-7 0,7 0,0 0,-8 0,8 0,0 0,-7 0,7 0,0 0,0 0,-8 0,8 0,0 0,-7 0,7 0,0 0,-1 0,-6 0,7 0,0 0,-7 0,7 0,0 0,-7 0,6 0,1 0,0-14,-7 14,7 0,0 0,-7 0,-7-14,13 14,-13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4T22:07:1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2585.06 3643.06,'7'0,"0"0,35-27,-35 20,20-7,84-48,6-14,-103 76,35-35,-36 35,22-28,-7 1,20 6,77-69,-91 55,91-48,-70 28,35-21,-28 28,49-35,-98 76,1-7,-7 0,7 0,21-6,41-43,-63 50,36-22,13-7,35-34,-42 56,63-43,-77 36,42-15,14 1,-76 41,82-49,8 1,48-7,-145 48,48-21,56-13,-91 27,56-14,21 7,-97 21,7-13,0 13,20-14,15 0,-36 14,8-7,41-21,-6 21,-29 7,-13-13,35-1,-42 14,96-28,-89 28,104-27,-105 20,29-7,48 0,76-14,-56 14,-27 1,-69-1,104 0,-56 7,-27 7,41-14,-28 0,-41 14,7 0,-14-7,27 7,15 0,20-13,-27 13,-22 0,50 0,-49 0,-8 0,8 0,83 0,-83 0,20 0,22 0,-8 0,21 0,-48 0,7 0,55 0,7 0,-77 0,70 7,-69-7,-7 0,55 13,35-13,-48 7,61-7,-103 0,41 0,15 0,-15-14,21 1,-55-1,0 14,34-7,-6-7,-28 14,-1 0,15-14,7 14,-28 0,41-14,42 8,-83-8,41 0,-34 14,34-7,-20 7,20-14,-41 0,7 14,48-20,-48 20,7-14,14 0,-35 7,13 7,1-14,21 0,-14 0,13-6,-6 20,-7-21,6 21,-20 0,21-14,6 0,-20 14,-7 0,21-13,-21 13,34 0,-34 0,7-7,0 7,-7 0,55-14,-48 14,34 0,-34 0,20-14,1 7,0 7,-8-14,-20 14,7 0,0 0,0 0,-7-14,6 14,8 0,-7 0,0 0,20 0,-20 0,-7 0,7 0,0 0,7 0,-8 0,1 0,-7 0,7 0,0 0,-7 0,7-13,-1 13,8-7,-7-7,0 14,-7 0,-7-14,13 14,1 0,-7-7,7-7,0 14,0 0,-14-14,7 14,6-7,1 7,7-13,-7 13,7-14,-8 14,1 0,-7-14,7 14,-14-7,14 7,-7-14,7 0,13 8,8-8,-28 0,20-7,-13 21,-14-14,7 14,-7-14,14 14,0 0,-14-6,7 6,-7-14,14 14,-14-14,13 14,-13-7,7 7,-7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4T22:07:1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9942.06 1279.06,'14'0,"0"0,-14-7,7 7,6-14,8 0,-7 14,0-7,0 7,-7 0,20-14,-27 0,7 14,21-6,-14 6,6-14,-6 14,-7-14,7 14,0-14,-7 14,7 0,-14-7,27-7,-6 14,-7 0,7-14,13 8,-20 6,7-14,-7 0,-1 14,-6-7,7 7,0 0,-14-14,14 14,-14-14,7 14,-7 7,0 7,-14-14,14 7,0 7,-28 7,28-8,0 8,-7-21,7 14,-14 14,14-21,-13 6,13 1,-7-7,7 7,-14 14,0-22,14 8,0 0,-7 7,-7-7,14-7,-14 6,14 1,-13 0,13-7,0 7,-7-14,7 14,-14-7,14 6,-14 1,14 0,-7-14,7 7,-14 7,14 0,-14-7,14 6,-13 1,13 0,0-7,-7 7,7 0,0-7,0-7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4T22:07:1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6185.09 3032.01,'7'0,"-7"6,13-6,-6 0,40 20,-34-20,21 0,-21 14,41-1,-41-13,41 7,-41-7,61 13,-7 1,-60-8,6-6,21 0,-1 14,14-1,-33-13,-1 7,41-7,20 13,-41 1,-26-14,20 0,20 13,-14-13,-13 0,-6 0,6 0,20 7,27-7,-60 0,6 0,14 0,60 13,-40-13,0 0,-33 0,-8 0,8 0,19 0,-19 0,19 0,28 0,6 0,-20 0,-34 0,21 0,-21 0,-6 0,20 0,-14 0,-6 0,26 0,-6 0,-20 0,6 0,14 0,7 0,19 0,28 0,-34 0,-34 0,41 0,20-6,-68 6,8 0,19 0,-19 0,33-7,-27 7,-20-13,47 13,0-14,-34 14,-6 0,33 0,-40-13,54 13,-41-7,1 7,6 0,-7 0,21 0,-34-13,20 13,-7 0,1-14,-8 14,8 0,-14-7,0-6,0 0,0 6,0-6,0-1,0 1,0 6,0-6,0-1,-7 7,0-19,-6 12,-1 7,8-6,-8 13,1-13,0 13,-8-7,8-6,-21-1,-13 7,41 7,-55-26,-19 12,66 14,-73-20,60 7,21 13,-41-7,20-7,-60-12,67 26,6 0,-33-14,-20-6,54 20,-1 0,-19-13,-14 6,27 7,0 0,-21-13,8 13,26 0,-20 0,-6 0,19 0,-6 0,-27 0,34 0,-21 0,-13 0,-20 0,20 6,-20-6,54 0,-41 7,-6-7,20 0,26 0,1 0,-21 0,1 0,-1 0,21 0,-21 0,1 0,-35 0,55 0,-14 0,7 0,7 0,-7 0,6 0,-40 0,41 0,-20 0,19 0,1 0,6 0,-40 0,-13 0,-7 0,53 0,7 0,-6 0,-7 0,-14 0,21 0,-14 0,7 13,7-13,6 0,-7 0,1 0,-7 0,6 0,1 14,-20-7,19-7,7 0,-6 0,-7 13,6-13,-6 13,7 1,0-14,-1 6,7-6,-19 14,19-1,-7-13,14 7,-13 6,0 1,13-7,-7 6,-7-13,14 27,-13-27,13 7,0 6,0 0,0-6,0 6,7-13,6 14,-13-1,7-6,6 6,1 8,-1-8,-6 0,-7-6,13 7,7-1,7 7,-7-7,-6-13,-1 0,-6 0,6 14,7-14,-6 0,-1 0,7 0,14 0,6 0,-6 7,-14-7,7 13,-21-13,8 0,-1 0,-6 0,6 0,7 0,-6 0,-1 0,-13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customXml" Target="../ink/ink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customXml" Target="../ink/ink6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customXml" Target="../ink/ink5.xml"/><Relationship Id="rId4" Type="http://schemas.openxmlformats.org/officeDocument/2006/relationships/image" Target="../media/image26.png"/><Relationship Id="rId3" Type="http://schemas.openxmlformats.org/officeDocument/2006/relationships/customXml" Target="../ink/ink4.xml"/><Relationship Id="rId2" Type="http://schemas.openxmlformats.org/officeDocument/2006/relationships/image" Target="../media/image25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1.png"/><Relationship Id="rId11" Type="http://schemas.openxmlformats.org/officeDocument/2006/relationships/image" Target="../media/image30.png"/><Relationship Id="rId10" Type="http://schemas.openxmlformats.org/officeDocument/2006/relationships/customXml" Target="../ink/ink7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customXml" Target="../ink/ink8.xml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Git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星空</a:t>
            </a:r>
            <a:endParaRPr lang="zh-CN" altLang="en-US"/>
          </a:p>
          <a:p>
            <a:r>
              <a:rPr lang="en-US" altLang="zh-CN"/>
              <a:t>2024.6.14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gitee</a:t>
            </a:r>
            <a:r>
              <a:rPr lang="zh-CN" altLang="en-US"/>
              <a:t>上看到的仓库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010" y="1819910"/>
            <a:ext cx="6249035" cy="4140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各个小伙伴获取项目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065" y="1655445"/>
            <a:ext cx="10715625" cy="49180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0" y="201295"/>
            <a:ext cx="44640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https://gitee.com/haohb2020/CloudiskServer/invite_link?invite=5da7ad7eb3b3136bb15c78063a78411e5241d9deb0311d7fb7993663152babc51a6999911e38471d03eac9232b9ccfc5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781030" y="478155"/>
            <a:ext cx="1307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小时之内有效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克隆远程仓库到本地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635" y="1826895"/>
            <a:ext cx="7667625" cy="23628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8165" y="1417955"/>
            <a:ext cx="6994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获取仓库的地址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8345" y="4932045"/>
            <a:ext cx="6040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克隆到本地即可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970" y="4528820"/>
            <a:ext cx="5702935" cy="22879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50467"/>
            <a:ext cx="10515600" cy="599242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zh-CN" altLang="en-US" sz="3300" dirty="0"/>
          </a:p>
          <a:p>
            <a:r>
              <a:rPr lang="en-US" altLang="zh-CN" sz="3300" dirty="0"/>
              <a:t>git add readme.txt                    #</a:t>
            </a:r>
            <a:r>
              <a:rPr lang="zh-CN" altLang="en-US" sz="3300" dirty="0"/>
              <a:t>添加一个文件，也可以添加文件夹</a:t>
            </a:r>
            <a:endParaRPr lang="zh-CN" altLang="en-US" sz="3300" dirty="0"/>
          </a:p>
          <a:p>
            <a:r>
              <a:rPr lang="en-US" altLang="zh-CN" sz="3300" dirty="0"/>
              <a:t>git add -A                                    #</a:t>
            </a:r>
            <a:r>
              <a:rPr lang="zh-CN" altLang="en-US" sz="3300" dirty="0"/>
              <a:t>添加全部文件</a:t>
            </a:r>
            <a:endParaRPr lang="zh-CN" altLang="en-US" sz="3300" dirty="0"/>
          </a:p>
          <a:p>
            <a:r>
              <a:rPr lang="en-US" altLang="zh-CN" sz="3300" dirty="0"/>
              <a:t>git rm test.txt                             #</a:t>
            </a:r>
            <a:r>
              <a:rPr lang="zh-CN" altLang="en-US" sz="3300" dirty="0"/>
              <a:t>删除一个文件，也可以删除文件夹</a:t>
            </a:r>
            <a:endParaRPr lang="zh-CN" altLang="en-US" sz="3300" dirty="0"/>
          </a:p>
          <a:p>
            <a:r>
              <a:rPr lang="en-US" altLang="zh-CN" sz="3300" dirty="0"/>
              <a:t>git commit -m "some commit"  #</a:t>
            </a:r>
            <a:r>
              <a:rPr lang="zh-CN" altLang="en-US" sz="3300" dirty="0"/>
              <a:t>提交修改</a:t>
            </a:r>
            <a:endParaRPr lang="zh-CN" altLang="en-US" sz="3300" dirty="0"/>
          </a:p>
          <a:p>
            <a:r>
              <a:rPr lang="en-US" altLang="zh-CN" sz="3300" dirty="0"/>
              <a:t>git status                                       #</a:t>
            </a:r>
            <a:r>
              <a:rPr lang="zh-CN" altLang="en-US" sz="3300" dirty="0"/>
              <a:t>查看是否还有未提交</a:t>
            </a:r>
            <a:endParaRPr lang="zh-CN" altLang="en-US" sz="3300" dirty="0"/>
          </a:p>
          <a:p>
            <a:r>
              <a:rPr lang="en-US" altLang="zh-CN" sz="3300" dirty="0"/>
              <a:t>git log                                            #</a:t>
            </a:r>
            <a:r>
              <a:rPr lang="zh-CN" altLang="en-US" sz="3300" dirty="0"/>
              <a:t>查看最近日志</a:t>
            </a:r>
            <a:endParaRPr lang="zh-CN" altLang="en-US" sz="3300" dirty="0"/>
          </a:p>
          <a:p>
            <a:r>
              <a:rPr lang="en-US" altLang="zh-CN" sz="3300" dirty="0"/>
              <a:t>git reset --hard HEAD^               #</a:t>
            </a:r>
            <a:r>
              <a:rPr lang="zh-CN" altLang="en-US" sz="3300" dirty="0"/>
              <a:t>版本回退一个版本</a:t>
            </a:r>
            <a:endParaRPr lang="zh-CN" altLang="en-US" sz="3300" dirty="0"/>
          </a:p>
          <a:p>
            <a:r>
              <a:rPr lang="en-US" altLang="zh-CN" sz="3300" dirty="0"/>
              <a:t>git reset --hard HEAD^^            #</a:t>
            </a:r>
            <a:r>
              <a:rPr lang="zh-CN" altLang="en-US" sz="3300" dirty="0"/>
              <a:t>版本回退两个版本</a:t>
            </a:r>
            <a:endParaRPr lang="zh-CN" altLang="en-US" sz="3300" dirty="0"/>
          </a:p>
          <a:p>
            <a:r>
              <a:rPr lang="en-US" altLang="zh-CN" sz="3300" dirty="0"/>
              <a:t>git reset --hard HEAD~100       #</a:t>
            </a:r>
            <a:r>
              <a:rPr lang="zh-CN" altLang="en-US" sz="3300" dirty="0"/>
              <a:t>版本回退多个版本</a:t>
            </a:r>
            <a:endParaRPr lang="zh-CN" altLang="en-US" sz="3300" dirty="0"/>
          </a:p>
          <a:p>
            <a:r>
              <a:rPr lang="en-US" altLang="zh-CN" sz="3300" dirty="0"/>
              <a:t>git remote add origin +</a:t>
            </a:r>
            <a:r>
              <a:rPr lang="zh-CN" altLang="en-US" sz="3300" dirty="0"/>
              <a:t>地址 </a:t>
            </a:r>
            <a:r>
              <a:rPr lang="en-US" altLang="zh-CN" sz="3300" dirty="0"/>
              <a:t>  </a:t>
            </a:r>
            <a:r>
              <a:rPr lang="zh-CN" altLang="en-US" sz="3300" dirty="0"/>
              <a:t> </a:t>
            </a:r>
            <a:r>
              <a:rPr lang="en-US" altLang="zh-CN" sz="3300" dirty="0"/>
              <a:t>#</a:t>
            </a:r>
            <a:r>
              <a:rPr lang="zh-CN" altLang="en-US" sz="3300" dirty="0"/>
              <a:t>远程仓库的提交（第一次链接）</a:t>
            </a:r>
            <a:endParaRPr lang="zh-CN" altLang="en-US" sz="3300" dirty="0"/>
          </a:p>
          <a:p>
            <a:r>
              <a:rPr lang="en-US" altLang="zh-CN" sz="3300" dirty="0"/>
              <a:t>git push                                       #</a:t>
            </a:r>
            <a:r>
              <a:rPr lang="zh-CN" altLang="en-US" sz="3300" dirty="0"/>
              <a:t>远程仓库的提交（第二次及之后）</a:t>
            </a:r>
            <a:endParaRPr lang="en-US" altLang="zh-CN" sz="3300" dirty="0"/>
          </a:p>
          <a:p>
            <a:r>
              <a:rPr lang="en-US" altLang="zh-CN" sz="3300" dirty="0"/>
              <a:t>git diff                                          </a:t>
            </a:r>
            <a:r>
              <a:rPr lang="en-US" altLang="zh-CN" dirty="0"/>
              <a:t>#</a:t>
            </a:r>
            <a:r>
              <a:rPr lang="zh-CN" altLang="en-US" dirty="0"/>
              <a:t>查看改动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22300" y="97790"/>
            <a:ext cx="54692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常用命令</a:t>
            </a:r>
            <a:endParaRPr lang="zh-CN" altLang="en-US"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在本地初始化仓库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092325"/>
            <a:ext cx="7068820" cy="31978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3783330" y="2360295"/>
              <a:ext cx="1108075" cy="5588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3783330" y="2360295"/>
                <a:ext cx="1108075" cy="55880"/>
              </a:xfrm>
              <a:prstGeom prst="rect"/>
            </p:spPr>
          </p:pic>
        </mc:Fallback>
      </mc:AlternateContent>
      <p:sp>
        <p:nvSpPr>
          <p:cNvPr id="7" name="文本框 6"/>
          <p:cNvSpPr txBox="1"/>
          <p:nvPr/>
        </p:nvSpPr>
        <p:spPr>
          <a:xfrm>
            <a:off x="5426710" y="1950720"/>
            <a:ext cx="5570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把当前仓库中的所有修改，一次性添加到仓库中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33110" y="2790825"/>
            <a:ext cx="4758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commit</a:t>
            </a:r>
            <a:r>
              <a:rPr lang="zh-CN" altLang="en-US"/>
              <a:t>操作是提交这一次的修改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555" y="4886325"/>
            <a:ext cx="4864100" cy="11493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212965" y="4259580"/>
            <a:ext cx="3147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查看仓库的状态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3912235" y="2585720"/>
              <a:ext cx="2748280" cy="730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3912235" y="2585720"/>
                <a:ext cx="2748280" cy="73025"/>
              </a:xfrm>
              <a:prstGeom prst="rect"/>
            </p:spPr>
          </p:pic>
        </mc:Fallback>
      </mc:AlternateContent>
      <p:sp>
        <p:nvSpPr>
          <p:cNvPr id="12" name="文本框 11"/>
          <p:cNvSpPr txBox="1"/>
          <p:nvPr/>
        </p:nvSpPr>
        <p:spPr>
          <a:xfrm>
            <a:off x="4935220" y="2032635"/>
            <a:ext cx="15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1. 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26710" y="2828290"/>
            <a:ext cx="1103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2.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推送到远程仓库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80540"/>
            <a:ext cx="6473825" cy="1997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430" y="861695"/>
            <a:ext cx="4498975" cy="44354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561715" y="2049145"/>
              <a:ext cx="1990090" cy="8191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561715" y="2049145"/>
                <a:ext cx="1990090" cy="8191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git</a:t>
            </a:r>
            <a:r>
              <a:rPr lang="zh-CN" altLang="en-US"/>
              <a:t>的设计原理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6420" y="2677160"/>
            <a:ext cx="6677025" cy="38055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36320" y="220408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工作区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60750" y="2204085"/>
            <a:ext cx="1076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暂存区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809615" y="22479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版本库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30070" y="4343400"/>
            <a:ext cx="1118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git add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66565" y="4886960"/>
            <a:ext cx="122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git commit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24555" y="1648460"/>
            <a:ext cx="1682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git add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72150" y="1716405"/>
            <a:ext cx="1614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git commit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445" y="3060065"/>
            <a:ext cx="4972050" cy="2581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3" name="墨迹 12"/>
              <p14:cNvContentPartPr/>
              <p14:nvPr/>
            </p14:nvContentPartPr>
            <p14:xfrm>
              <a:off x="10937240" y="4109720"/>
              <a:ext cx="619760" cy="22034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4"/>
            </p:blipFill>
            <p:spPr>
              <a:xfrm>
                <a:off x="10937240" y="4109720"/>
                <a:ext cx="61976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4" name="墨迹 13"/>
              <p14:cNvContentPartPr/>
              <p14:nvPr/>
            </p14:nvContentPartPr>
            <p14:xfrm>
              <a:off x="8442960" y="3288665"/>
              <a:ext cx="1133475" cy="4889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6"/>
            </p:blipFill>
            <p:spPr>
              <a:xfrm>
                <a:off x="8442960" y="3288665"/>
                <a:ext cx="1133475" cy="48895"/>
              </a:xfrm>
              <a:prstGeom prst="rect"/>
            </p:spPr>
          </p:pic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229235"/>
            <a:ext cx="5473700" cy="7588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6" name="墨迹 15"/>
              <p14:cNvContentPartPr/>
              <p14:nvPr/>
            </p14:nvContentPartPr>
            <p14:xfrm>
              <a:off x="1642110" y="689610"/>
              <a:ext cx="4970780" cy="162496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9"/>
            </p:blipFill>
            <p:spPr>
              <a:xfrm>
                <a:off x="1642110" y="689610"/>
                <a:ext cx="4970780" cy="1624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7" name="墨迹 16"/>
              <p14:cNvContentPartPr/>
              <p14:nvPr/>
            </p14:nvContentPartPr>
            <p14:xfrm>
              <a:off x="6313805" y="671830"/>
              <a:ext cx="330200" cy="34798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1"/>
            </p:blipFill>
            <p:spPr>
              <a:xfrm>
                <a:off x="6313805" y="671830"/>
                <a:ext cx="330200" cy="347980"/>
              </a:xfrm>
              <a:prstGeom prst="rect"/>
            </p:spPr>
          </p:pic>
        </mc:Fallback>
      </mc:AlternateContent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4675" y="671830"/>
            <a:ext cx="3314065" cy="20872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提交新文件的流程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1460" y="1442720"/>
            <a:ext cx="7826375" cy="50368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15895" y="5749925"/>
            <a:ext cx="1384300" cy="5283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e5ee2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4841875" y="5749925"/>
            <a:ext cx="1056640" cy="5283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1fefe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6838950" y="5749925"/>
            <a:ext cx="1384300" cy="5283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60807</a:t>
            </a:r>
            <a:endParaRPr lang="en-US" altLang="zh-CN"/>
          </a:p>
        </p:txBody>
      </p:sp>
      <p:cxnSp>
        <p:nvCxnSpPr>
          <p:cNvPr id="8" name="直接箭头连接符 7"/>
          <p:cNvCxnSpPr>
            <a:endCxn id="6" idx="1"/>
          </p:cNvCxnSpPr>
          <p:nvPr/>
        </p:nvCxnSpPr>
        <p:spPr>
          <a:xfrm flipV="1">
            <a:off x="4111625" y="6014085"/>
            <a:ext cx="730250" cy="8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966460" y="6014085"/>
            <a:ext cx="8464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7618095" y="5123180"/>
            <a:ext cx="8255" cy="502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262620" y="5381625"/>
            <a:ext cx="4042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HEAD  </a:t>
            </a:r>
            <a:r>
              <a:rPr lang="zh-CN" altLang="en-US">
                <a:solidFill>
                  <a:srgbClr val="FF0000"/>
                </a:solidFill>
              </a:rPr>
              <a:t>认为是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该链表的</a:t>
            </a:r>
            <a:r>
              <a:rPr lang="zh-CN" altLang="en-US">
                <a:solidFill>
                  <a:srgbClr val="FF0000"/>
                </a:solidFill>
              </a:rPr>
              <a:t>一个头指针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1175" y="740410"/>
            <a:ext cx="7061200" cy="39306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5760" y="5749925"/>
            <a:ext cx="1384300" cy="5283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b333f</a:t>
            </a:r>
            <a:endParaRPr lang="en-US" altLang="zh-CN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776095" y="5979795"/>
            <a:ext cx="911860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在不同的版本之间进行切换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0475" y="2026920"/>
            <a:ext cx="7439025" cy="34004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版本控制系统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GIT</a:t>
            </a:r>
            <a:r>
              <a:rPr lang="zh-CN" altLang="en-US"/>
              <a:t>是一个分布式的</a:t>
            </a:r>
            <a:r>
              <a:rPr lang="en-US" altLang="zh-CN"/>
              <a:t>  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不受网络环境</a:t>
            </a:r>
            <a:r>
              <a:rPr lang="zh-CN" altLang="en-US"/>
              <a:t>的限制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SVN</a:t>
            </a:r>
            <a:r>
              <a:rPr lang="zh-CN" altLang="en-US"/>
              <a:t>是集中式的</a:t>
            </a:r>
            <a:r>
              <a:rPr lang="en-US" altLang="zh-CN"/>
              <a:t>	     </a:t>
            </a:r>
            <a:r>
              <a:rPr lang="zh-CN" altLang="en-US"/>
              <a:t>对代码做了修改之后，必须赶紧提交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91640" y="3815715"/>
            <a:ext cx="545465" cy="37084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1.0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2790190" y="3815715"/>
            <a:ext cx="545465" cy="37084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2.0</a:t>
            </a:r>
            <a:endParaRPr lang="en-US" altLang="zh-CN"/>
          </a:p>
        </p:txBody>
      </p:sp>
      <p:cxnSp>
        <p:nvCxnSpPr>
          <p:cNvPr id="6" name="直接箭头连接符 5"/>
          <p:cNvCxnSpPr>
            <a:stCxn id="4" idx="3"/>
          </p:cNvCxnSpPr>
          <p:nvPr/>
        </p:nvCxnSpPr>
        <p:spPr>
          <a:xfrm>
            <a:off x="2237105" y="4001135"/>
            <a:ext cx="510540" cy="1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888740" y="3815715"/>
            <a:ext cx="545465" cy="37084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3.0</a:t>
            </a:r>
            <a:endParaRPr lang="en-US" altLang="zh-CN"/>
          </a:p>
        </p:txBody>
      </p:sp>
      <p:cxnSp>
        <p:nvCxnSpPr>
          <p:cNvPr id="8" name="直接箭头连接符 7"/>
          <p:cNvCxnSpPr>
            <a:stCxn id="5" idx="3"/>
            <a:endCxn id="7" idx="1"/>
          </p:cNvCxnSpPr>
          <p:nvPr/>
        </p:nvCxnSpPr>
        <p:spPr>
          <a:xfrm>
            <a:off x="3335655" y="4001135"/>
            <a:ext cx="5530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116330" y="4761865"/>
            <a:ext cx="1486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写论文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查看仓库的配置信息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4095" y="1691005"/>
            <a:ext cx="4858385" cy="6089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95" y="2893060"/>
            <a:ext cx="6036310" cy="25806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误删文件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070" y="1776095"/>
            <a:ext cx="5040630" cy="21539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9" name="墨迹 8"/>
              <p14:cNvContentPartPr/>
              <p14:nvPr/>
            </p14:nvContentPartPr>
            <p14:xfrm>
              <a:off x="3796030" y="1721485"/>
              <a:ext cx="1785620" cy="3238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3"/>
            </p:blipFill>
            <p:spPr>
              <a:xfrm>
                <a:off x="3796030" y="1721485"/>
                <a:ext cx="1785620" cy="323850"/>
              </a:xfrm>
              <a:prstGeom prst="rect"/>
            </p:spPr>
          </p:pic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" y="4501515"/>
            <a:ext cx="4219575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25" y="5301615"/>
            <a:ext cx="6632575" cy="8286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1110" y="3717290"/>
            <a:ext cx="5581650" cy="10668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19875" y="2805430"/>
            <a:ext cx="3643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只要提交到版本库中的文件，</a:t>
            </a:r>
            <a:r>
              <a:rPr lang="zh-CN" altLang="en-US">
                <a:solidFill>
                  <a:srgbClr val="FF0000"/>
                </a:solidFill>
              </a:rPr>
              <a:t>不用担心误删，总是可以找回来的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合作开发的方式</a:t>
            </a:r>
            <a:r>
              <a:rPr lang="en-US" altLang="zh-CN"/>
              <a:t>1 (</a:t>
            </a:r>
            <a:r>
              <a:rPr lang="zh-CN" altLang="en-US"/>
              <a:t>没有使用分支管理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082040" y="2065655"/>
            <a:ext cx="5231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>
                <a:solidFill>
                  <a:srgbClr val="FF0000"/>
                </a:solidFill>
              </a:rPr>
              <a:t>每一个成员</a:t>
            </a:r>
            <a:r>
              <a:rPr lang="zh-CN" altLang="en-US"/>
              <a:t>都操作一个不同的文件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002155" y="2572385"/>
            <a:ext cx="1000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cd.c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036570" y="2572385"/>
            <a:ext cx="1000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pwd.c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432935" y="2572385"/>
            <a:ext cx="1000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ls.c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5888990" y="2572385"/>
            <a:ext cx="1694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userlogin.c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1082040" y="3364865"/>
            <a:ext cx="6777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当开发完毕了，需要往远程仓库提交代码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52575" y="3991610"/>
            <a:ext cx="58356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a. </a:t>
            </a:r>
            <a:r>
              <a:rPr lang="zh-CN" altLang="en-US"/>
              <a:t>先拉取远程仓库的情况</a:t>
            </a:r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</a:rPr>
              <a:t>$ git pull 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b. </a:t>
            </a:r>
            <a:r>
              <a:rPr lang="zh-CN" altLang="en-US">
                <a:solidFill>
                  <a:schemeClr val="tx1"/>
                </a:solidFill>
              </a:rPr>
              <a:t>提交自己的修改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$ git add .  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$ git commit -m “lwh:add some files”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$ git push origin master 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分支管理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073785" y="1911985"/>
            <a:ext cx="10328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$ git switch </a:t>
            </a:r>
            <a:r>
              <a:rPr lang="en-US" altLang="zh-CN" sz="2800">
                <a:solidFill>
                  <a:srgbClr val="FF0000"/>
                </a:solidFill>
              </a:rPr>
              <a:t>-c</a:t>
            </a:r>
            <a:r>
              <a:rPr lang="en-US" altLang="zh-CN" sz="2800"/>
              <a:t>  develop                </a:t>
            </a:r>
            <a:r>
              <a:rPr lang="zh-CN" altLang="en-US" sz="2800"/>
              <a:t>创建并切换到分支</a:t>
            </a:r>
            <a:r>
              <a:rPr lang="en-US" altLang="zh-CN" sz="2800"/>
              <a:t>develop </a:t>
            </a:r>
            <a:endParaRPr lang="en-US" altLang="zh-CN" sz="2800"/>
          </a:p>
        </p:txBody>
      </p:sp>
      <p:sp>
        <p:nvSpPr>
          <p:cNvPr id="5" name="文本框 4"/>
          <p:cNvSpPr txBox="1"/>
          <p:nvPr/>
        </p:nvSpPr>
        <p:spPr>
          <a:xfrm>
            <a:off x="1073785" y="2560955"/>
            <a:ext cx="9008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$ git branch                 		</a:t>
            </a:r>
            <a:r>
              <a:rPr lang="zh-CN" sz="2800"/>
              <a:t>查看当前分支</a:t>
            </a:r>
            <a:r>
              <a:rPr lang="en-US" altLang="zh-CN" sz="2800"/>
              <a:t> 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1073785" y="3244850"/>
            <a:ext cx="9008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$ git branch -a                 		</a:t>
            </a:r>
            <a:r>
              <a:rPr lang="zh-CN" sz="2800"/>
              <a:t>查看所有分支情况</a:t>
            </a:r>
            <a:endParaRPr lang="en-US" altLang="zh-CN" sz="2800"/>
          </a:p>
        </p:txBody>
      </p:sp>
      <p:sp>
        <p:nvSpPr>
          <p:cNvPr id="7" name="文本框 6"/>
          <p:cNvSpPr txBox="1"/>
          <p:nvPr/>
        </p:nvSpPr>
        <p:spPr>
          <a:xfrm>
            <a:off x="1073785" y="3896995"/>
            <a:ext cx="9008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$ git switch master                 	</a:t>
            </a:r>
            <a:r>
              <a:rPr lang="zh-CN" sz="2800"/>
              <a:t>切换到</a:t>
            </a:r>
            <a:r>
              <a:rPr lang="en-US" altLang="zh-CN" sz="2800"/>
              <a:t>master</a:t>
            </a:r>
            <a:r>
              <a:rPr lang="zh-CN" sz="2800"/>
              <a:t>分支</a:t>
            </a:r>
            <a:endParaRPr lang="en-US" altLang="zh-CN" sz="2800"/>
          </a:p>
        </p:txBody>
      </p:sp>
      <p:sp>
        <p:nvSpPr>
          <p:cNvPr id="8" name="文本框 7"/>
          <p:cNvSpPr txBox="1"/>
          <p:nvPr/>
        </p:nvSpPr>
        <p:spPr>
          <a:xfrm>
            <a:off x="1073785" y="4577715"/>
            <a:ext cx="9008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$ git switch develop                 	</a:t>
            </a:r>
            <a:r>
              <a:rPr lang="zh-CN" sz="2800"/>
              <a:t>切换到</a:t>
            </a:r>
            <a:r>
              <a:rPr lang="en-US" altLang="zh-CN" sz="2800"/>
              <a:t>develop</a:t>
            </a:r>
            <a:r>
              <a:rPr lang="zh-CN" sz="2800"/>
              <a:t>分支</a:t>
            </a:r>
            <a:endParaRPr lang="en-US" altLang="zh-CN" sz="2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创建并切换分支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165" y="1630045"/>
            <a:ext cx="7286625" cy="46196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32570" y="868680"/>
            <a:ext cx="25520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每一个成员都可以创建自己的分支，在自己的分支做任何操作不会影响主分支</a:t>
            </a:r>
            <a:r>
              <a:rPr lang="en-US" altLang="zh-CN">
                <a:solidFill>
                  <a:srgbClr val="FF0000"/>
                </a:solidFill>
              </a:rPr>
              <a:t>master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分支管理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025525" y="1490345"/>
            <a:ext cx="10328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$ </a:t>
            </a:r>
            <a:r>
              <a:rPr lang="en-US" altLang="zh-CN" sz="2800">
                <a:solidFill>
                  <a:srgbClr val="FF0000"/>
                </a:solidFill>
              </a:rPr>
              <a:t>git pull   </a:t>
            </a:r>
            <a:r>
              <a:rPr lang="en-US" altLang="zh-CN" sz="2800"/>
              <a:t>             			</a:t>
            </a:r>
            <a:r>
              <a:rPr lang="zh-CN" altLang="en-US" sz="2800"/>
              <a:t>在提交之前，先与远程仓库同步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1025525" y="2289175"/>
            <a:ext cx="9008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$ git </a:t>
            </a:r>
            <a:r>
              <a:rPr lang="en-US" altLang="zh-CN" sz="2800">
                <a:solidFill>
                  <a:srgbClr val="FF0000"/>
                </a:solidFill>
              </a:rPr>
              <a:t>merge  </a:t>
            </a:r>
            <a:r>
              <a:rPr lang="en-US" altLang="zh-CN" sz="2800"/>
              <a:t>--no-ff  -m “log”  develop     </a:t>
            </a:r>
            <a:r>
              <a:rPr lang="zh-CN" altLang="en-US" sz="2800">
                <a:solidFill>
                  <a:srgbClr val="FF0000"/>
                </a:solidFill>
              </a:rPr>
              <a:t>合并分支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5525" y="3113405"/>
            <a:ext cx="10405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$ git log --graph --pretty=oneline --abbrev-commit      </a:t>
            </a:r>
            <a:r>
              <a:rPr lang="en-US" altLang="zh-CN" sz="2800">
                <a:solidFill>
                  <a:srgbClr val="FF0000"/>
                </a:solidFill>
              </a:rPr>
              <a:t> </a:t>
            </a:r>
            <a:r>
              <a:rPr lang="zh-CN" altLang="en-US" sz="2800">
                <a:solidFill>
                  <a:srgbClr val="FF0000"/>
                </a:solidFill>
              </a:rPr>
              <a:t>查看历史</a:t>
            </a:r>
            <a:r>
              <a:rPr lang="en-US" altLang="zh-CN" sz="2800">
                <a:solidFill>
                  <a:srgbClr val="FF0000"/>
                </a:solidFill>
              </a:rPr>
              <a:t>  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5215" y="3989705"/>
            <a:ext cx="10405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$ git push origin develop       </a:t>
            </a:r>
            <a:r>
              <a:rPr lang="zh-CN" altLang="en-US" sz="2800"/>
              <a:t>推送</a:t>
            </a:r>
            <a:r>
              <a:rPr lang="en-US" altLang="zh-CN" sz="2800"/>
              <a:t>develop</a:t>
            </a:r>
            <a:r>
              <a:rPr lang="zh-CN" altLang="en-US" sz="2800"/>
              <a:t>分支到远程</a:t>
            </a:r>
            <a:r>
              <a:rPr lang="en-US" altLang="zh-CN" sz="2800"/>
              <a:t>  </a:t>
            </a:r>
            <a:endParaRPr lang="en-US" altLang="zh-CN" sz="2800"/>
          </a:p>
        </p:txBody>
      </p:sp>
      <p:sp>
        <p:nvSpPr>
          <p:cNvPr id="9" name="文本框 8"/>
          <p:cNvSpPr txBox="1"/>
          <p:nvPr/>
        </p:nvSpPr>
        <p:spPr>
          <a:xfrm>
            <a:off x="1085215" y="4866005"/>
            <a:ext cx="10405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$ git push --set-upstream origin develop     </a:t>
            </a:r>
            <a:r>
              <a:rPr lang="zh-CN" altLang="en-US" sz="2800"/>
              <a:t>出错情况下可以使用</a:t>
            </a:r>
            <a:r>
              <a:rPr lang="en-US" altLang="zh-CN" sz="2800"/>
              <a:t>       </a:t>
            </a:r>
            <a:endParaRPr lang="en-US" altLang="zh-CN" sz="2800"/>
          </a:p>
        </p:txBody>
      </p:sp>
      <p:sp>
        <p:nvSpPr>
          <p:cNvPr id="5" name="文本框 4"/>
          <p:cNvSpPr txBox="1"/>
          <p:nvPr/>
        </p:nvSpPr>
        <p:spPr>
          <a:xfrm>
            <a:off x="1055370" y="5690235"/>
            <a:ext cx="10009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</a:rPr>
              <a:t>$ git pull --force origin master:master   </a:t>
            </a:r>
            <a:r>
              <a:rPr lang="zh-CN" altLang="en-US" sz="2800">
                <a:solidFill>
                  <a:srgbClr val="FF0000"/>
                </a:solidFill>
              </a:rPr>
              <a:t>强制拉取覆盖本地版本</a:t>
            </a:r>
            <a:r>
              <a:rPr lang="en-US" altLang="zh-CN" sz="2800">
                <a:solidFill>
                  <a:srgbClr val="FF0000"/>
                </a:solidFill>
              </a:rPr>
              <a:t> </a:t>
            </a:r>
            <a:endParaRPr lang="en-US" altLang="zh-CN" sz="2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4155"/>
            <a:ext cx="10515600" cy="1325563"/>
          </a:xfrm>
        </p:spPr>
        <p:txBody>
          <a:bodyPr/>
          <a:p>
            <a:r>
              <a:rPr lang="zh-CN" altLang="en-US"/>
              <a:t>切换分支并合并分支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9390" y="1304290"/>
            <a:ext cx="7924800" cy="55149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</a:t>
            </a:r>
            <a:r>
              <a:rPr lang="en-US" altLang="zh-CN"/>
              <a:t>alias</a:t>
            </a:r>
            <a:r>
              <a:rPr lang="zh-CN" altLang="en-US"/>
              <a:t>别名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7260" y="2263775"/>
            <a:ext cx="7556500" cy="501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7595" y="1691005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</a:t>
            </a:r>
            <a:r>
              <a:rPr lang="en-US" altLang="zh-CN"/>
              <a:t> ~/</a:t>
            </a:r>
            <a:r>
              <a:rPr lang="en-US" altLang="zh-CN">
                <a:solidFill>
                  <a:srgbClr val="FF0000"/>
                </a:solidFill>
              </a:rPr>
              <a:t>.bashrc</a:t>
            </a:r>
            <a:r>
              <a:rPr lang="zh-CN" altLang="en-US"/>
              <a:t>文件的末尾另起一行添加以下语句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07440" y="3220085"/>
            <a:ext cx="5652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$ source ~/.bashrc</a:t>
            </a:r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标签管理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025525" y="1460500"/>
            <a:ext cx="10328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$ git tag v1.0                	  </a:t>
            </a:r>
            <a:r>
              <a:rPr lang="zh-CN" altLang="en-US" sz="2800"/>
              <a:t>给</a:t>
            </a:r>
            <a:r>
              <a:rPr lang="zh-CN" altLang="en-US" sz="2800">
                <a:solidFill>
                  <a:srgbClr val="FF0000"/>
                </a:solidFill>
              </a:rPr>
              <a:t>当前分支</a:t>
            </a:r>
            <a:r>
              <a:rPr lang="zh-CN" altLang="en-US" sz="2800"/>
              <a:t>的当前版本打上</a:t>
            </a:r>
            <a:r>
              <a:rPr lang="en-US" altLang="zh-CN" sz="2800"/>
              <a:t>v1.0</a:t>
            </a:r>
            <a:r>
              <a:rPr lang="zh-CN" altLang="en-US" sz="2800"/>
              <a:t>的标签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1025525" y="2148205"/>
            <a:ext cx="10146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$ git tag v0.9 versionno      </a:t>
            </a:r>
            <a:r>
              <a:rPr lang="zh-CN" altLang="en-US" sz="2800"/>
              <a:t>给</a:t>
            </a:r>
            <a:r>
              <a:rPr lang="zh-CN" altLang="en-US" sz="2800">
                <a:solidFill>
                  <a:srgbClr val="FF0000"/>
                </a:solidFill>
              </a:rPr>
              <a:t>某个版本号</a:t>
            </a:r>
            <a:r>
              <a:rPr lang="zh-CN" altLang="en-US" sz="2800"/>
              <a:t>的分支打上</a:t>
            </a:r>
            <a:r>
              <a:rPr lang="en-US" altLang="zh-CN" sz="2800"/>
              <a:t>v0.9</a:t>
            </a:r>
            <a:r>
              <a:rPr lang="zh-CN" altLang="en-US" sz="2800"/>
              <a:t>的标签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1064260" y="2780665"/>
            <a:ext cx="10405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$ git tag       			  </a:t>
            </a:r>
            <a:r>
              <a:rPr lang="zh-CN" altLang="en-US" sz="2800"/>
              <a:t>查看标签情况</a:t>
            </a:r>
            <a:r>
              <a:rPr lang="en-US" altLang="zh-CN" sz="2800"/>
              <a:t>  </a:t>
            </a:r>
            <a:endParaRPr lang="en-US" altLang="zh-CN" sz="2800"/>
          </a:p>
        </p:txBody>
      </p:sp>
      <p:sp>
        <p:nvSpPr>
          <p:cNvPr id="8" name="文本框 7"/>
          <p:cNvSpPr txBox="1"/>
          <p:nvPr/>
        </p:nvSpPr>
        <p:spPr>
          <a:xfrm>
            <a:off x="1025525" y="4173220"/>
            <a:ext cx="10328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$ git push origin v1.0                	    </a:t>
            </a:r>
            <a:r>
              <a:rPr lang="zh-CN" altLang="en-US" sz="2800"/>
              <a:t>将标签</a:t>
            </a:r>
            <a:r>
              <a:rPr lang="en-US" altLang="zh-CN" sz="2800"/>
              <a:t>v1.0</a:t>
            </a:r>
            <a:r>
              <a:rPr lang="zh-CN" altLang="en-US" sz="2800"/>
              <a:t>推送到远程</a:t>
            </a:r>
            <a:endParaRPr lang="zh-CN" altLang="en-US" sz="2800"/>
          </a:p>
        </p:txBody>
      </p:sp>
      <p:sp>
        <p:nvSpPr>
          <p:cNvPr id="9" name="文本框 8"/>
          <p:cNvSpPr txBox="1"/>
          <p:nvPr/>
        </p:nvSpPr>
        <p:spPr>
          <a:xfrm>
            <a:off x="1025525" y="4776470"/>
            <a:ext cx="10146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$ git push origin </a:t>
            </a:r>
            <a:r>
              <a:rPr lang="en-US" altLang="zh-CN" sz="2800">
                <a:solidFill>
                  <a:srgbClr val="FF0000"/>
                </a:solidFill>
              </a:rPr>
              <a:t>--tags      </a:t>
            </a:r>
            <a:r>
              <a:rPr lang="en-US" altLang="zh-CN" sz="2800"/>
              <a:t>	    </a:t>
            </a:r>
            <a:r>
              <a:rPr lang="zh-CN" altLang="en-US" sz="2800"/>
              <a:t>推送</a:t>
            </a:r>
            <a:r>
              <a:rPr lang="zh-CN" altLang="en-US" sz="2800">
                <a:solidFill>
                  <a:srgbClr val="FF0000"/>
                </a:solidFill>
              </a:rPr>
              <a:t>所有标签</a:t>
            </a:r>
            <a:r>
              <a:rPr lang="zh-CN" altLang="en-US" sz="2800"/>
              <a:t>到远程</a:t>
            </a:r>
            <a:endParaRPr lang="zh-CN" altLang="en-US" sz="2800"/>
          </a:p>
        </p:txBody>
      </p:sp>
      <p:sp>
        <p:nvSpPr>
          <p:cNvPr id="10" name="文本框 9"/>
          <p:cNvSpPr txBox="1"/>
          <p:nvPr/>
        </p:nvSpPr>
        <p:spPr>
          <a:xfrm>
            <a:off x="1025525" y="3413125"/>
            <a:ext cx="10405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$ git tag </a:t>
            </a:r>
            <a:r>
              <a:rPr lang="en-US" altLang="zh-CN" sz="2800">
                <a:solidFill>
                  <a:srgbClr val="FF0000"/>
                </a:solidFill>
              </a:rPr>
              <a:t>-d</a:t>
            </a:r>
            <a:r>
              <a:rPr lang="en-US" altLang="zh-CN" sz="2800"/>
              <a:t> v1.0       		   </a:t>
            </a:r>
            <a:r>
              <a:rPr lang="zh-CN" altLang="en-US" sz="2800"/>
              <a:t>删除本地标签</a:t>
            </a:r>
            <a:r>
              <a:rPr lang="en-US" altLang="zh-CN" sz="2800"/>
              <a:t>  </a:t>
            </a:r>
            <a:endParaRPr lang="en-US" altLang="zh-CN" sz="2800"/>
          </a:p>
        </p:txBody>
      </p:sp>
      <p:sp>
        <p:nvSpPr>
          <p:cNvPr id="11" name="文本框 10"/>
          <p:cNvSpPr txBox="1"/>
          <p:nvPr/>
        </p:nvSpPr>
        <p:spPr>
          <a:xfrm>
            <a:off x="1025525" y="5597525"/>
            <a:ext cx="8877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$ </a:t>
            </a:r>
            <a:r>
              <a:rPr lang="zh-CN" altLang="en-US" sz="2800"/>
              <a:t>git push origin</a:t>
            </a:r>
            <a:r>
              <a:rPr lang="en-US" altLang="zh-CN" sz="2800"/>
              <a:t> </a:t>
            </a:r>
            <a:r>
              <a:rPr lang="zh-CN" altLang="en-US" sz="2800"/>
              <a:t> :refs/tags/</a:t>
            </a:r>
            <a:r>
              <a:rPr lang="en-US" altLang="zh-CN" sz="2800"/>
              <a:t>v1.0    </a:t>
            </a:r>
            <a:r>
              <a:rPr lang="zh-CN" altLang="en-US" sz="2800"/>
              <a:t>删除远程仓库标签</a:t>
            </a:r>
            <a:endParaRPr lang="zh-CN" altLang="en-US"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添加标签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685" y="1691005"/>
            <a:ext cx="9487535" cy="36531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Git</a:t>
            </a:r>
            <a:r>
              <a:rPr lang="zh-CN" altLang="en-US"/>
              <a:t>的安装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8705" y="1732280"/>
            <a:ext cx="3937635" cy="1903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0" y="4047490"/>
            <a:ext cx="8936990" cy="16878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69940" y="3020060"/>
            <a:ext cx="350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$ </a:t>
            </a:r>
            <a:r>
              <a:rPr lang="en-US" altLang="zh-CN">
                <a:solidFill>
                  <a:srgbClr val="FF0000"/>
                </a:solidFill>
              </a:rPr>
              <a:t>sudo apt install git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删除标签</a:t>
            </a:r>
            <a:endParaRPr 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9620" y="1417320"/>
            <a:ext cx="6159500" cy="49339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标签管理</a:t>
            </a:r>
            <a:r>
              <a:rPr lang="en-US" altLang="zh-CN"/>
              <a:t> -- </a:t>
            </a:r>
            <a:r>
              <a:rPr lang="zh-CN" altLang="en-US"/>
              <a:t>将标签推送远程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5955" y="1837690"/>
            <a:ext cx="6677660" cy="34359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远程标签的查看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3640" y="2193290"/>
            <a:ext cx="859790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7865" y="71120"/>
            <a:ext cx="10515600" cy="1325563"/>
          </a:xfrm>
        </p:spPr>
        <p:txBody>
          <a:bodyPr/>
          <a:p>
            <a:r>
              <a:rPr lang="zh-CN" altLang="en-US"/>
              <a:t>多用户操作不同文件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" y="1160780"/>
            <a:ext cx="11896725" cy="59912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04530" y="259080"/>
            <a:ext cx="33108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</a:rPr>
              <a:t>推荐使用的方式</a:t>
            </a:r>
            <a:endParaRPr lang="zh-CN" altLang="en-US"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8680" y="80010"/>
            <a:ext cx="10515600" cy="1325563"/>
          </a:xfrm>
        </p:spPr>
        <p:txBody>
          <a:bodyPr/>
          <a:p>
            <a:r>
              <a:rPr lang="zh-CN" altLang="en-US"/>
              <a:t>多用户操作相同文件</a:t>
            </a:r>
            <a:r>
              <a:rPr lang="en-US" altLang="zh-CN"/>
              <a:t>  -- </a:t>
            </a:r>
            <a:r>
              <a:rPr lang="zh-CN" altLang="en-US"/>
              <a:t>需要解决冲突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680" y="1133475"/>
            <a:ext cx="11884025" cy="59785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如果出现了版本冲突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13230" y="3794125"/>
            <a:ext cx="6176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</a:rPr>
              <a:t>$ git pull --force origin master:master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8770" y="2865120"/>
            <a:ext cx="7936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先与远程的仓库保持一致，拉取下来，</a:t>
            </a:r>
            <a:r>
              <a:rPr lang="zh-CN" altLang="en-US" b="1">
                <a:solidFill>
                  <a:srgbClr val="FF0000"/>
                </a:solidFill>
              </a:rPr>
              <a:t>强制覆盖本地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65605" y="4907280"/>
            <a:ext cx="6112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在</a:t>
            </a:r>
            <a:r>
              <a:rPr lang="zh-CN" altLang="en-US">
                <a:solidFill>
                  <a:srgbClr val="FF0000"/>
                </a:solidFill>
              </a:rPr>
              <a:t>此基础上，</a:t>
            </a:r>
            <a:r>
              <a:rPr lang="zh-CN" altLang="en-US"/>
              <a:t>进行新的修改，之后再提交并推送到远程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6395" y="2155190"/>
            <a:ext cx="5993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0. </a:t>
            </a:r>
            <a:r>
              <a:rPr lang="zh-CN" altLang="en-US"/>
              <a:t>将本地的已经做了的</a:t>
            </a:r>
            <a:r>
              <a:rPr lang="zh-CN" altLang="en-US" b="1">
                <a:solidFill>
                  <a:srgbClr val="FF0000"/>
                </a:solidFill>
              </a:rPr>
              <a:t>修改</a:t>
            </a:r>
            <a:r>
              <a:rPr lang="zh-CN" altLang="en-US"/>
              <a:t>保存到另外一个路径下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75665" y="1546225"/>
            <a:ext cx="9362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如果在本地</a:t>
            </a:r>
            <a:r>
              <a:rPr lang="zh-CN" altLang="en-US">
                <a:solidFill>
                  <a:srgbClr val="FF0000"/>
                </a:solidFill>
              </a:rPr>
              <a:t>先提交了新的版本</a:t>
            </a:r>
            <a:r>
              <a:rPr lang="zh-CN" altLang="en-US"/>
              <a:t>，而远程已经有了更新的情况下，需要按以下步骤进行处理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72230" y="3411220"/>
            <a:ext cx="4723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远程仓库名字</a:t>
            </a:r>
            <a:r>
              <a:rPr lang="en-US" altLang="zh-CN"/>
              <a:t>   </a:t>
            </a:r>
            <a:r>
              <a:rPr lang="zh-CN" altLang="en-US">
                <a:solidFill>
                  <a:schemeClr val="accent6"/>
                </a:solidFill>
              </a:rPr>
              <a:t>远程仓库分支</a:t>
            </a:r>
            <a:r>
              <a:rPr lang="en-US" altLang="zh-CN"/>
              <a:t>: </a:t>
            </a:r>
            <a:r>
              <a:rPr lang="zh-CN" altLang="en-US">
                <a:solidFill>
                  <a:schemeClr val="accent6"/>
                </a:solidFill>
              </a:rPr>
              <a:t>本地分支</a:t>
            </a:r>
            <a:endParaRPr lang="zh-CN" altLang="en-US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解决冲突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235" y="1564640"/>
            <a:ext cx="6028055" cy="46824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96690" y="574040"/>
            <a:ext cx="6176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</a:rPr>
              <a:t>$ git pull --force origin master:master</a:t>
            </a:r>
            <a:endParaRPr lang="en-US" altLang="zh-CN" sz="280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230" y="2259965"/>
            <a:ext cx="6264275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在本地要做一些配置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5360" y="1691005"/>
            <a:ext cx="5587365" cy="136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65" y="3632835"/>
            <a:ext cx="9210675" cy="635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45300" y="1315720"/>
            <a:ext cx="4233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</a:t>
            </a:r>
            <a:r>
              <a:rPr lang="en-US" altLang="zh-CN"/>
              <a:t>gitee.com/github.com</a:t>
            </a:r>
            <a:r>
              <a:rPr lang="zh-CN" altLang="en-US"/>
              <a:t>上注册一个账号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795" y="5097145"/>
            <a:ext cx="3786505" cy="1315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98445" y="4565650"/>
            <a:ext cx="4758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在用户家目录之下，找到</a:t>
            </a:r>
            <a:r>
              <a:rPr lang="en-US" altLang="zh-CN">
                <a:solidFill>
                  <a:srgbClr val="FF0000"/>
                </a:solidFill>
              </a:rPr>
              <a:t>.gitconfig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每个人要在本地进行的操作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1430" y="1965325"/>
            <a:ext cx="53352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每一个小组成员都要做的事儿，获取自己的</a:t>
            </a:r>
            <a:r>
              <a:rPr lang="en-US" altLang="zh-CN">
                <a:solidFill>
                  <a:srgbClr val="FF0000"/>
                </a:solidFill>
              </a:rPr>
              <a:t>SSH</a:t>
            </a:r>
            <a:r>
              <a:rPr lang="zh-CN" altLang="en-US">
                <a:solidFill>
                  <a:srgbClr val="FF0000"/>
                </a:solidFill>
              </a:rPr>
              <a:t>公钥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3225" y="2607945"/>
            <a:ext cx="6053455" cy="5861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4895" y="1414145"/>
            <a:ext cx="8740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$ </a:t>
            </a:r>
            <a:r>
              <a:rPr lang="en-US" altLang="zh-CN">
                <a:solidFill>
                  <a:srgbClr val="FF0000"/>
                </a:solidFill>
              </a:rPr>
              <a:t>ssh-keygen -t rsa -C “303893648@qq.com”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545" y="3505835"/>
            <a:ext cx="7962900" cy="15589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658735" y="2449195"/>
            <a:ext cx="2270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一路回车</a:t>
            </a:r>
            <a:r>
              <a:rPr lang="zh-CN" altLang="en-US"/>
              <a:t>即可，不需要输入任何信息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在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个人设置</a:t>
            </a:r>
            <a:r>
              <a:rPr lang="zh-CN" altLang="en-US">
                <a:sym typeface="+mn-ea"/>
              </a:rPr>
              <a:t>中添加自己的</a:t>
            </a:r>
            <a:r>
              <a:rPr lang="en-US" altLang="zh-CN">
                <a:sym typeface="+mn-ea"/>
              </a:rPr>
              <a:t> SSH</a:t>
            </a:r>
            <a:r>
              <a:rPr lang="zh-CN" altLang="en-US">
                <a:sym typeface="+mn-ea"/>
              </a:rPr>
              <a:t>公钥</a:t>
            </a:r>
            <a:r>
              <a:rPr lang="en-US" altLang="zh-CN">
                <a:sym typeface="+mn-ea"/>
              </a:rPr>
              <a:t>1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5945" y="1254760"/>
            <a:ext cx="8383270" cy="3093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3184525"/>
            <a:ext cx="6116320" cy="3305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88705" y="1944370"/>
            <a:ext cx="1031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48300" y="5145405"/>
            <a:ext cx="557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3600"/>
              <a:t>在</a:t>
            </a:r>
            <a:r>
              <a:rPr lang="zh-CN" altLang="en-US" sz="3600">
                <a:solidFill>
                  <a:srgbClr val="FF0000"/>
                </a:solidFill>
              </a:rPr>
              <a:t>个人设置</a:t>
            </a:r>
            <a:r>
              <a:rPr lang="zh-CN" altLang="en-US" sz="3600"/>
              <a:t>中添加自己的</a:t>
            </a:r>
            <a:r>
              <a:rPr lang="en-US" altLang="zh-CN" sz="3600"/>
              <a:t> SSH</a:t>
            </a:r>
            <a:r>
              <a:rPr lang="zh-CN" altLang="en-US" sz="3600"/>
              <a:t>公钥</a:t>
            </a:r>
            <a:r>
              <a:rPr lang="en-US" altLang="zh-CN" sz="3600"/>
              <a:t>2</a:t>
            </a:r>
            <a:endParaRPr lang="en-US" altLang="zh-CN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855" y="1910715"/>
            <a:ext cx="981075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组长建立公用的仓库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83005" y="1552575"/>
            <a:ext cx="36163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登录</a:t>
            </a:r>
            <a:r>
              <a:rPr lang="en-US" altLang="zh-CN"/>
              <a:t>gitee</a:t>
            </a:r>
            <a:r>
              <a:rPr lang="zh-CN" altLang="en-US"/>
              <a:t>之后，建立一个新的仓库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" y="2080260"/>
            <a:ext cx="10450830" cy="4927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72805" y="2585085"/>
            <a:ext cx="562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15590" y="4041775"/>
            <a:ext cx="515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组长建立公用的仓库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9195" y="1825625"/>
            <a:ext cx="8699500" cy="43516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DMwZjM3MGJiZjRhYzYzODA2NjFiN2IwYWExODQ4NzAifQ=="/>
  <p:tag name="commondata" val="eyJoZGlkIjoiZjk5OGJhZjdlMmIxOWJmOGZhOWY3NTQwN2E3MTEzYWE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2859</Words>
  <Application>WPS 演示</Application>
  <PresentationFormat>宽屏</PresentationFormat>
  <Paragraphs>245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Git</vt:lpstr>
      <vt:lpstr>版本控制系统</vt:lpstr>
      <vt:lpstr>Git的安装</vt:lpstr>
      <vt:lpstr>在本地要做一些配置</vt:lpstr>
      <vt:lpstr>每个人要在本地进行的操作</vt:lpstr>
      <vt:lpstr>在个人设置中添加自己的 SSH公钥1 </vt:lpstr>
      <vt:lpstr>在个人设置中添加自己的 SSH公钥2</vt:lpstr>
      <vt:lpstr>组长建立公用的仓库</vt:lpstr>
      <vt:lpstr>PowerPoint 演示文稿</vt:lpstr>
      <vt:lpstr>在gitee上看到的仓库</vt:lpstr>
      <vt:lpstr>各个小伙伴获取项目</vt:lpstr>
      <vt:lpstr>克隆远程仓库到本地</vt:lpstr>
      <vt:lpstr>PowerPoint 演示文稿</vt:lpstr>
      <vt:lpstr>在本地初始化仓库</vt:lpstr>
      <vt:lpstr>PowerPoint 演示文稿</vt:lpstr>
      <vt:lpstr>git的设计原理</vt:lpstr>
      <vt:lpstr>PowerPoint 演示文稿</vt:lpstr>
      <vt:lpstr>版本号</vt:lpstr>
      <vt:lpstr>PowerPoint 演示文稿</vt:lpstr>
      <vt:lpstr>查看仓库的配置信息</vt:lpstr>
      <vt:lpstr>误删文件</vt:lpstr>
      <vt:lpstr>PowerPoint 演示文稿</vt:lpstr>
      <vt:lpstr>分支管理1</vt:lpstr>
      <vt:lpstr>创建并切换分支</vt:lpstr>
      <vt:lpstr>分支管理2</vt:lpstr>
      <vt:lpstr>切换分支，准备合并分支</vt:lpstr>
      <vt:lpstr>设置alias别名</vt:lpstr>
      <vt:lpstr>标签管理1</vt:lpstr>
      <vt:lpstr>添加标签</vt:lpstr>
      <vt:lpstr>删除标签</vt:lpstr>
      <vt:lpstr>标签管理</vt:lpstr>
      <vt:lpstr>PowerPoint 演示文稿</vt:lpstr>
      <vt:lpstr>多用户操作不同文件</vt:lpstr>
      <vt:lpstr>多用户操作相同文件</vt:lpstr>
      <vt:lpstr>如果出现了版本冲突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星空</cp:lastModifiedBy>
  <cp:revision>254</cp:revision>
  <dcterms:created xsi:type="dcterms:W3CDTF">2022-04-30T08:20:00Z</dcterms:created>
  <dcterms:modified xsi:type="dcterms:W3CDTF">2024-06-14T14:07:14Z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1D6271C4640C402E90DA674D38D6BE44</vt:lpwstr>
  </property>
  <property fmtid="{D5CDD505-2E9C-101B-9397-08002B2CF9AE}" pid="3" name="KSOProductBuildVer">
    <vt:lpwstr>2052-12.1.0.16929</vt:lpwstr>
  </property>
</Properties>
</file>